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2" r:id="rId4"/>
    <p:sldId id="287" r:id="rId5"/>
    <p:sldId id="288" r:id="rId6"/>
    <p:sldId id="289" r:id="rId7"/>
    <p:sldId id="264" r:id="rId8"/>
    <p:sldId id="285" r:id="rId9"/>
    <p:sldId id="286" r:id="rId10"/>
    <p:sldId id="284" r:id="rId11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2" autoAdjust="0"/>
    <p:restoredTop sz="94660"/>
  </p:normalViewPr>
  <p:slideViewPr>
    <p:cSldViewPr>
      <p:cViewPr varScale="1">
        <p:scale>
          <a:sx n="50" d="100"/>
          <a:sy n="50" d="100"/>
        </p:scale>
        <p:origin x="1144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393" cy="493951"/>
          </a:xfrm>
          <a:prstGeom prst="rect">
            <a:avLst/>
          </a:prstGeom>
        </p:spPr>
        <p:txBody>
          <a:bodyPr vert="horz" lIns="92093" tIns="46048" rIns="92093" bIns="4604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3991" y="2"/>
            <a:ext cx="2972392" cy="493951"/>
          </a:xfrm>
          <a:prstGeom prst="rect">
            <a:avLst/>
          </a:prstGeom>
        </p:spPr>
        <p:txBody>
          <a:bodyPr vert="horz" lIns="92093" tIns="46048" rIns="92093" bIns="46048" rtlCol="0"/>
          <a:lstStyle>
            <a:lvl1pPr algn="r">
              <a:defRPr sz="1200"/>
            </a:lvl1pPr>
          </a:lstStyle>
          <a:p>
            <a:fld id="{6FA42AE3-A15F-4E39-938B-D923AF3B3C08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8715"/>
            <a:ext cx="2972393" cy="493950"/>
          </a:xfrm>
          <a:prstGeom prst="rect">
            <a:avLst/>
          </a:prstGeom>
        </p:spPr>
        <p:txBody>
          <a:bodyPr vert="horz" lIns="92093" tIns="46048" rIns="92093" bIns="4604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3991" y="9378715"/>
            <a:ext cx="2972392" cy="493950"/>
          </a:xfrm>
          <a:prstGeom prst="rect">
            <a:avLst/>
          </a:prstGeom>
        </p:spPr>
        <p:txBody>
          <a:bodyPr vert="horz" lIns="92093" tIns="46048" rIns="92093" bIns="46048" rtlCol="0" anchor="b"/>
          <a:lstStyle>
            <a:lvl1pPr algn="r">
              <a:defRPr sz="1200"/>
            </a:lvl1pPr>
          </a:lstStyle>
          <a:p>
            <a:fld id="{B0C6A37F-EA38-4B2F-918E-6B79B6AEE0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7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608" cy="493792"/>
          </a:xfrm>
          <a:prstGeom prst="rect">
            <a:avLst/>
          </a:prstGeom>
        </p:spPr>
        <p:txBody>
          <a:bodyPr vert="horz" lIns="92075" tIns="46037" rIns="92075" bIns="4603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5393" y="2"/>
            <a:ext cx="2970992" cy="493792"/>
          </a:xfrm>
          <a:prstGeom prst="rect">
            <a:avLst/>
          </a:prstGeom>
        </p:spPr>
        <p:txBody>
          <a:bodyPr vert="horz" lIns="92075" tIns="46037" rIns="92075" bIns="46037" rtlCol="0"/>
          <a:lstStyle>
            <a:lvl1pPr algn="r">
              <a:defRPr sz="1200"/>
            </a:lvl1pPr>
          </a:lstStyle>
          <a:p>
            <a:fld id="{4F1A4677-0AC9-46C7-A9F0-AA43B2D7DCD8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5" tIns="46037" rIns="92075" bIns="4603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6608" y="4690229"/>
            <a:ext cx="5486400" cy="4444127"/>
          </a:xfrm>
          <a:prstGeom prst="rect">
            <a:avLst/>
          </a:prstGeom>
        </p:spPr>
        <p:txBody>
          <a:bodyPr vert="horz" lIns="92075" tIns="46037" rIns="92075" bIns="4603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72608" cy="493791"/>
          </a:xfrm>
          <a:prstGeom prst="rect">
            <a:avLst/>
          </a:prstGeom>
        </p:spPr>
        <p:txBody>
          <a:bodyPr vert="horz" lIns="92075" tIns="46037" rIns="92075" bIns="4603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5393" y="9378871"/>
            <a:ext cx="2970992" cy="493791"/>
          </a:xfrm>
          <a:prstGeom prst="rect">
            <a:avLst/>
          </a:prstGeom>
        </p:spPr>
        <p:txBody>
          <a:bodyPr vert="horz" lIns="92075" tIns="46037" rIns="92075" bIns="46037" rtlCol="0" anchor="b"/>
          <a:lstStyle>
            <a:lvl1pPr algn="r">
              <a:defRPr sz="1200"/>
            </a:lvl1pPr>
          </a:lstStyle>
          <a:p>
            <a:fld id="{0E893868-72FD-43F5-9F16-20A16957E53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65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3868-72FD-43F5-9F16-20A16957E53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61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0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3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0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73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50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3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9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80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953A-C02A-41E1-AA45-91BC3597F511}" type="datetimeFigureOut">
              <a:rPr kumimoji="1" lang="ja-JP" altLang="en-US" smtClean="0"/>
              <a:pPr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33DB-8005-4399-A9AC-F0EEE91005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4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536504" cy="53312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1102092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大浜</a:t>
            </a:r>
            <a:r>
              <a:rPr lang="ja-JP" altLang="en-US" sz="4400" dirty="0" smtClean="0"/>
              <a:t>飛行場の</a:t>
            </a:r>
            <a:endParaRPr lang="en-US" altLang="ja-JP" sz="4400" dirty="0" smtClean="0"/>
          </a:p>
          <a:p>
            <a:r>
              <a:rPr lang="ja-JP" altLang="en-US" sz="4400" dirty="0" smtClean="0"/>
              <a:t>歴史と施設跡</a:t>
            </a:r>
            <a:endParaRPr lang="en-US" altLang="ja-JP" sz="4400" dirty="0" smtClean="0"/>
          </a:p>
          <a:p>
            <a:r>
              <a:rPr lang="ja-JP" altLang="en-US" sz="4400" dirty="0" smtClean="0"/>
              <a:t>について</a:t>
            </a:r>
            <a:endParaRPr lang="en-US" altLang="ja-JP" sz="4400" dirty="0" smtClean="0"/>
          </a:p>
          <a:p>
            <a:endParaRPr lang="en-US" altLang="ja-JP" sz="3600" dirty="0"/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404664"/>
            <a:ext cx="85324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■終戦まで</a:t>
            </a:r>
            <a:endParaRPr lang="en-US" altLang="ja-JP" sz="4400" dirty="0" smtClean="0"/>
          </a:p>
          <a:p>
            <a:endParaRPr lang="en-US" altLang="ja-JP" sz="1000" dirty="0" smtClean="0"/>
          </a:p>
          <a:p>
            <a:r>
              <a:rPr lang="ja-JP" altLang="en-US" sz="3600" dirty="0" smtClean="0"/>
              <a:t>・当初の飛行場施設の大部分は破壊され、</a:t>
            </a:r>
            <a:endParaRPr lang="en-US" altLang="ja-JP" sz="3600" dirty="0" smtClean="0"/>
          </a:p>
          <a:p>
            <a:r>
              <a:rPr lang="ja-JP" altLang="en-US" sz="3600" dirty="0" smtClean="0"/>
              <a:t>  周辺の丘陵部などに分散</a:t>
            </a:r>
            <a:endParaRPr lang="en-US" altLang="ja-JP" sz="3600" dirty="0" smtClean="0"/>
          </a:p>
          <a:p>
            <a:endParaRPr lang="en-US" altLang="ja-JP" sz="1000" dirty="0" smtClean="0"/>
          </a:p>
          <a:p>
            <a:r>
              <a:rPr lang="ja-JP" altLang="en-US" sz="3600" dirty="0" smtClean="0"/>
              <a:t>・教育隊移動後は、特攻隊の中継基地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などとして利用、終戦時に</a:t>
            </a:r>
            <a:r>
              <a:rPr lang="en-US" altLang="ja-JP" sz="3600" dirty="0" smtClean="0"/>
              <a:t>93</a:t>
            </a:r>
            <a:r>
              <a:rPr lang="ja-JP" altLang="en-US" sz="3600" dirty="0" smtClean="0"/>
              <a:t>式中等練習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機を装備する第</a:t>
            </a:r>
            <a:r>
              <a:rPr lang="en-US" altLang="ja-JP" sz="3600" dirty="0" smtClean="0"/>
              <a:t>90</a:t>
            </a:r>
            <a:r>
              <a:rPr lang="ja-JP" altLang="en-US" sz="3600" dirty="0" smtClean="0"/>
              <a:t>振武隊（修部隊）・第</a:t>
            </a:r>
            <a:r>
              <a:rPr lang="en-US" altLang="ja-JP" sz="3600" dirty="0" smtClean="0"/>
              <a:t>91</a:t>
            </a:r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振武隊（殉皇隊）が駐留した。</a:t>
            </a:r>
            <a:endParaRPr lang="en-US" altLang="ja-JP" sz="3600" dirty="0" smtClean="0"/>
          </a:p>
          <a:p>
            <a:endParaRPr lang="en-US" altLang="ja-JP" sz="1000" dirty="0"/>
          </a:p>
          <a:p>
            <a:r>
              <a:rPr lang="ja-JP" altLang="en-US" sz="3600" dirty="0" smtClean="0"/>
              <a:t>・戦後、飛行場は元の耕作地へ戻され、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開拓団</a:t>
            </a:r>
            <a:r>
              <a:rPr lang="en-US" altLang="ja-JP" sz="3600" dirty="0" smtClean="0"/>
              <a:t>75</a:t>
            </a:r>
            <a:r>
              <a:rPr lang="ja-JP" altLang="en-US" sz="3600" dirty="0" smtClean="0"/>
              <a:t>戸があらたに入植した。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561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58" y="332656"/>
            <a:ext cx="5061713" cy="590465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548680"/>
            <a:ext cx="38884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大浜飛行場成り立ち</a:t>
            </a:r>
            <a:endParaRPr lang="en-US" altLang="ja-JP" sz="32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昭和</a:t>
            </a:r>
            <a:r>
              <a:rPr lang="en-US" altLang="ja-JP" sz="2800" dirty="0" smtClean="0"/>
              <a:t>18</a:t>
            </a:r>
            <a:r>
              <a:rPr lang="ja-JP" altLang="en-US" sz="2800" dirty="0" smtClean="0"/>
              <a:t>年大浜・横島・</a:t>
            </a:r>
            <a:endParaRPr lang="en-US" altLang="ja-JP" sz="2800" dirty="0" smtClean="0"/>
          </a:p>
          <a:p>
            <a:r>
              <a:rPr lang="ja-JP" altLang="en-US" sz="2800" dirty="0" smtClean="0"/>
              <a:t>豊水村一帯で工事開始</a:t>
            </a:r>
            <a:endParaRPr lang="en-US" altLang="ja-JP" sz="2800" dirty="0" smtClean="0"/>
          </a:p>
          <a:p>
            <a:r>
              <a:rPr lang="ja-JP" altLang="en-US" sz="2800" dirty="0" smtClean="0"/>
              <a:t>一辺約</a:t>
            </a:r>
            <a:r>
              <a:rPr lang="en-US" altLang="ja-JP" sz="2800" dirty="0" smtClean="0"/>
              <a:t>1.5km</a:t>
            </a:r>
            <a:r>
              <a:rPr lang="ja-JP" altLang="en-US" sz="2800" dirty="0" smtClean="0"/>
              <a:t>の飛行場</a:t>
            </a:r>
            <a:endParaRPr lang="en-US" altLang="ja-JP" sz="2800" dirty="0" smtClean="0"/>
          </a:p>
          <a:p>
            <a:r>
              <a:rPr lang="ja-JP" altLang="en-US" sz="2800" dirty="0" smtClean="0"/>
              <a:t>用地が整備された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昭和</a:t>
            </a:r>
            <a:r>
              <a:rPr lang="en-US" altLang="ja-JP" sz="2800" dirty="0" smtClean="0"/>
              <a:t>19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</a:t>
            </a:r>
            <a:endParaRPr lang="en-US" altLang="ja-JP" sz="2800" dirty="0" smtClean="0"/>
          </a:p>
          <a:p>
            <a:r>
              <a:rPr lang="ja-JP" altLang="en-US" sz="2800" dirty="0" smtClean="0"/>
              <a:t>太刀洗陸軍飛行学校</a:t>
            </a:r>
            <a:endParaRPr lang="en-US" altLang="ja-JP" sz="2800" dirty="0" smtClean="0"/>
          </a:p>
          <a:p>
            <a:r>
              <a:rPr lang="ja-JP" altLang="en-US" sz="2800" dirty="0" smtClean="0"/>
              <a:t>玉名教育隊開隊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→昭和</a:t>
            </a:r>
            <a:r>
              <a:rPr lang="en-US" altLang="ja-JP" sz="2800" dirty="0" smtClean="0"/>
              <a:t>20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月鳥取県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米子に移転</a:t>
            </a:r>
            <a:endParaRPr lang="en-US" altLang="ja-JP" sz="3200" dirty="0"/>
          </a:p>
          <a:p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202910" cy="62524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332656"/>
            <a:ext cx="38884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管理区画に</a:t>
            </a:r>
            <a:endParaRPr lang="en-US" altLang="ja-JP" sz="3200" dirty="0" smtClean="0"/>
          </a:p>
          <a:p>
            <a:r>
              <a:rPr lang="ja-JP" altLang="en-US" sz="3200" dirty="0" smtClean="0"/>
              <a:t>正門・衛兵詰所・</a:t>
            </a:r>
            <a:endParaRPr lang="en-US" altLang="ja-JP" sz="3200" dirty="0" smtClean="0"/>
          </a:p>
          <a:p>
            <a:r>
              <a:rPr lang="ja-JP" altLang="en-US" sz="3200" dirty="0"/>
              <a:t>航空</a:t>
            </a:r>
            <a:r>
              <a:rPr lang="ja-JP" altLang="en-US" sz="3200" dirty="0" smtClean="0"/>
              <a:t>本部・兵舎・</a:t>
            </a:r>
            <a:endParaRPr lang="en-US" altLang="ja-JP" sz="3200" dirty="0" smtClean="0"/>
          </a:p>
          <a:p>
            <a:r>
              <a:rPr lang="ja-JP" altLang="en-US" sz="3200" dirty="0" smtClean="0"/>
              <a:t>整備関係施設・</a:t>
            </a:r>
            <a:endParaRPr lang="en-US" altLang="ja-JP" sz="3200" dirty="0" smtClean="0"/>
          </a:p>
          <a:p>
            <a:r>
              <a:rPr lang="ja-JP" altLang="en-US" sz="3200" dirty="0"/>
              <a:t>大型</a:t>
            </a:r>
            <a:r>
              <a:rPr lang="ja-JP" altLang="en-US" sz="3200" dirty="0" smtClean="0"/>
              <a:t>格納庫・小型</a:t>
            </a:r>
            <a:endParaRPr lang="en-US" altLang="ja-JP" sz="3200" dirty="0" smtClean="0"/>
          </a:p>
          <a:p>
            <a:r>
              <a:rPr lang="ja-JP" altLang="en-US" sz="3200" dirty="0"/>
              <a:t>格納庫</a:t>
            </a:r>
            <a:r>
              <a:rPr lang="ja-JP" altLang="en-US" sz="3200" dirty="0" smtClean="0"/>
              <a:t>などが建設</a:t>
            </a:r>
            <a:endParaRPr lang="en-US" altLang="ja-JP" sz="3200" dirty="0" smtClean="0"/>
          </a:p>
          <a:p>
            <a:endParaRPr lang="en-US" altLang="ja-JP" sz="3200" dirty="0"/>
          </a:p>
          <a:p>
            <a:r>
              <a:rPr lang="ja-JP" altLang="en-US" sz="3200" dirty="0" smtClean="0"/>
              <a:t>水田部分を盛土</a:t>
            </a:r>
            <a:endParaRPr lang="en-US" altLang="ja-JP" sz="3200" dirty="0" smtClean="0"/>
          </a:p>
          <a:p>
            <a:r>
              <a:rPr lang="ja-JP" altLang="en-US" sz="3200" dirty="0" smtClean="0"/>
              <a:t>して滑走路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838788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74363"/>
            <a:ext cx="4525036" cy="35229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5589240"/>
            <a:ext cx="243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南側大型格納庫</a:t>
            </a:r>
            <a:endParaRPr lang="en-US" altLang="ja-JP" sz="2400" dirty="0" smtClean="0"/>
          </a:p>
          <a:p>
            <a:r>
              <a:rPr lang="ja-JP" altLang="en-US" sz="2400" dirty="0"/>
              <a:t>基礎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821936" cy="31912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08104" y="404664"/>
            <a:ext cx="243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北側大型格納庫</a:t>
            </a:r>
            <a:endParaRPr lang="en-US" altLang="ja-JP" sz="2400" dirty="0" smtClean="0"/>
          </a:p>
          <a:p>
            <a:r>
              <a:rPr lang="ja-JP" altLang="en-US" sz="2400" dirty="0" smtClean="0"/>
              <a:t>戸袋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16582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19" y="4221088"/>
            <a:ext cx="5112568" cy="20602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004048" cy="33360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89612" y="476672"/>
            <a:ext cx="218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大浜飛行場</a:t>
            </a:r>
            <a:endParaRPr lang="en-US" altLang="ja-JP" sz="2800" dirty="0" smtClean="0"/>
          </a:p>
          <a:p>
            <a:r>
              <a:rPr lang="ja-JP" altLang="en-US" sz="2800" dirty="0" smtClean="0"/>
              <a:t>の正門跡</a:t>
            </a:r>
            <a:endParaRPr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1235" y="5411976"/>
            <a:ext cx="243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大浜飛行場</a:t>
            </a:r>
            <a:endParaRPr lang="en-US" altLang="ja-JP" sz="2400" dirty="0" smtClean="0"/>
          </a:p>
          <a:p>
            <a:r>
              <a:rPr lang="ja-JP" altLang="en-US" sz="2400" dirty="0" smtClean="0"/>
              <a:t>正門想定復元図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65862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620688"/>
            <a:ext cx="85324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■大浜町の空襲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・昭和</a:t>
            </a:r>
            <a:r>
              <a:rPr lang="en-US" altLang="ja-JP" sz="3600" dirty="0" smtClean="0"/>
              <a:t>20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5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10</a:t>
            </a:r>
            <a:r>
              <a:rPr lang="ja-JP" altLang="en-US" sz="3600" dirty="0" smtClean="0"/>
              <a:t>日</a:t>
            </a:r>
            <a:r>
              <a:rPr lang="ja-JP" altLang="en-US" sz="3600" dirty="0"/>
              <a:t>　</a:t>
            </a:r>
            <a:r>
              <a:rPr lang="en-US" altLang="ja-JP" sz="3600" dirty="0" smtClean="0"/>
              <a:t>B29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機による空襲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en-US" altLang="ja-JP" sz="3600" dirty="0" smtClean="0"/>
              <a:t>500lbs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227</a:t>
            </a:r>
            <a:r>
              <a:rPr lang="ja-JP" altLang="en-US" sz="3600" dirty="0" smtClean="0"/>
              <a:t>㎏）爆弾</a:t>
            </a:r>
            <a:r>
              <a:rPr lang="en-US" altLang="ja-JP" sz="3600" dirty="0" smtClean="0"/>
              <a:t>20</a:t>
            </a:r>
            <a:r>
              <a:rPr lang="ja-JP" altLang="en-US" sz="3600" dirty="0" smtClean="0"/>
              <a:t>発　軍人ら</a:t>
            </a:r>
            <a:r>
              <a:rPr lang="en-US" altLang="ja-JP" sz="3600" dirty="0" smtClean="0"/>
              <a:t>5</a:t>
            </a:r>
            <a:r>
              <a:rPr lang="ja-JP" altLang="en-US" sz="3600" dirty="0" smtClean="0"/>
              <a:t>名死亡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飛行場施設などに被害</a:t>
            </a:r>
            <a:endParaRPr lang="en-US" altLang="ja-JP" sz="3600" dirty="0" smtClean="0"/>
          </a:p>
          <a:p>
            <a:r>
              <a:rPr lang="ja-JP" altLang="en-US" sz="3600" dirty="0" smtClean="0"/>
              <a:t>・昭和</a:t>
            </a:r>
            <a:r>
              <a:rPr lang="en-US" altLang="ja-JP" sz="3600" dirty="0" smtClean="0"/>
              <a:t>20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5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13</a:t>
            </a:r>
            <a:r>
              <a:rPr lang="ja-JP" altLang="en-US" sz="3600" dirty="0" smtClean="0"/>
              <a:t>日　空母艦載機</a:t>
            </a:r>
            <a:r>
              <a:rPr lang="en-US" altLang="ja-JP" sz="3600" dirty="0" smtClean="0"/>
              <a:t>59</a:t>
            </a:r>
            <a:r>
              <a:rPr lang="ja-JP" altLang="en-US" sz="3600" dirty="0" smtClean="0"/>
              <a:t>機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en-US" altLang="ja-JP" sz="3600" dirty="0" smtClean="0"/>
              <a:t>142</a:t>
            </a:r>
            <a:r>
              <a:rPr lang="ja-JP" altLang="en-US" sz="3600" dirty="0" smtClean="0"/>
              <a:t>発の小型爆弾と機銃掃射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住民</a:t>
            </a:r>
            <a:r>
              <a:rPr lang="en-US" altLang="ja-JP" sz="3600" dirty="0" smtClean="0"/>
              <a:t>12</a:t>
            </a:r>
            <a:r>
              <a:rPr lang="ja-JP" altLang="en-US" sz="3600" dirty="0" smtClean="0"/>
              <a:t>名死亡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飛行場施設と民家などに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被害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620688"/>
            <a:ext cx="8532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■菊水作戦</a:t>
            </a:r>
            <a:endParaRPr lang="en-US" altLang="ja-JP" sz="4400" dirty="0" smtClean="0"/>
          </a:p>
          <a:p>
            <a:endParaRPr lang="en-US" altLang="ja-JP" sz="3600" dirty="0" smtClean="0"/>
          </a:p>
          <a:p>
            <a:r>
              <a:rPr lang="ja-JP" altLang="en-US" sz="3600" dirty="0"/>
              <a:t>・沖縄の地上戦</a:t>
            </a:r>
            <a:r>
              <a:rPr lang="ja-JP" altLang="en-US" sz="3600" dirty="0" smtClean="0"/>
              <a:t>（昭和</a:t>
            </a:r>
            <a:r>
              <a:rPr lang="en-US" altLang="ja-JP" sz="3600" dirty="0" smtClean="0"/>
              <a:t>20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4</a:t>
            </a:r>
            <a:r>
              <a:rPr lang="ja-JP" altLang="en-US" sz="3600" dirty="0"/>
              <a:t>月</a:t>
            </a:r>
            <a:r>
              <a:rPr lang="en-US" altLang="ja-JP" sz="3600" dirty="0"/>
              <a:t>1</a:t>
            </a:r>
            <a:r>
              <a:rPr lang="ja-JP" altLang="en-US" sz="3600" dirty="0"/>
              <a:t>日から</a:t>
            </a:r>
            <a:r>
              <a:rPr lang="en-US" altLang="ja-JP" sz="3600" dirty="0"/>
              <a:t>6</a:t>
            </a:r>
            <a:r>
              <a:rPr lang="ja-JP" altLang="en-US" sz="3600" dirty="0" smtClean="0"/>
              <a:t>月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下旬）に来襲</a:t>
            </a:r>
            <a:r>
              <a:rPr lang="ja-JP" altLang="en-US" sz="3600" dirty="0"/>
              <a:t>して</a:t>
            </a:r>
            <a:r>
              <a:rPr lang="ja-JP" altLang="en-US" sz="3600" dirty="0" smtClean="0"/>
              <a:t>いたアメリカ軍</a:t>
            </a:r>
            <a:r>
              <a:rPr lang="ja-JP" altLang="en-US" sz="3600" dirty="0"/>
              <a:t>第</a:t>
            </a:r>
            <a:r>
              <a:rPr lang="en-US" altLang="ja-JP" sz="3600" dirty="0" smtClean="0"/>
              <a:t>38</a:t>
            </a:r>
            <a:r>
              <a:rPr lang="ja-JP" altLang="en-US" sz="3600" dirty="0" smtClean="0"/>
              <a:t>任務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部隊（戦艦</a:t>
            </a:r>
            <a:r>
              <a:rPr lang="en-US" altLang="ja-JP" sz="3600" dirty="0" smtClean="0"/>
              <a:t>10</a:t>
            </a:r>
            <a:r>
              <a:rPr lang="ja-JP" altLang="en-US" sz="3600" dirty="0" err="1" smtClean="0"/>
              <a:t>、</a:t>
            </a:r>
            <a:r>
              <a:rPr lang="ja-JP" altLang="en-US" sz="3600" dirty="0" smtClean="0"/>
              <a:t>空母</a:t>
            </a:r>
            <a:r>
              <a:rPr lang="en-US" altLang="ja-JP" sz="3600" dirty="0" smtClean="0"/>
              <a:t>16</a:t>
            </a:r>
            <a:r>
              <a:rPr lang="ja-JP" altLang="en-US" sz="3600" dirty="0" smtClean="0"/>
              <a:t>ほか多数）に対して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行われた航空総攻撃（戦艦大和含む）</a:t>
            </a:r>
            <a:endParaRPr lang="en-US" altLang="ja-JP" sz="3600" dirty="0"/>
          </a:p>
          <a:p>
            <a:r>
              <a:rPr lang="ja-JP" altLang="en-US" sz="3600" dirty="0" smtClean="0"/>
              <a:t>・</a:t>
            </a:r>
            <a:r>
              <a:rPr lang="en-US" altLang="ja-JP" sz="3600" dirty="0" smtClean="0"/>
              <a:t>4</a:t>
            </a:r>
            <a:r>
              <a:rPr lang="ja-JP" altLang="en-US" sz="3600" dirty="0"/>
              <a:t>月</a:t>
            </a:r>
            <a:r>
              <a:rPr lang="en-US" altLang="ja-JP" sz="3600" dirty="0"/>
              <a:t>6</a:t>
            </a:r>
            <a:r>
              <a:rPr lang="ja-JP" altLang="en-US" sz="3600" dirty="0"/>
              <a:t>日</a:t>
            </a:r>
            <a:r>
              <a:rPr lang="ja-JP" altLang="en-US" sz="3600" dirty="0" smtClean="0"/>
              <a:t>の菊水一号</a:t>
            </a:r>
            <a:r>
              <a:rPr lang="ja-JP" altLang="en-US" sz="3600" dirty="0"/>
              <a:t>作戦から</a:t>
            </a:r>
            <a:r>
              <a:rPr lang="en-US" altLang="ja-JP" sz="3600" dirty="0"/>
              <a:t>6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22</a:t>
            </a:r>
            <a:r>
              <a:rPr lang="ja-JP" altLang="en-US" sz="3600" dirty="0" smtClean="0"/>
              <a:t>日まで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の菊水十号作戦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71523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47564" y="33265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■日本軍</a:t>
            </a:r>
            <a:endParaRPr lang="en-US" altLang="ja-JP" sz="3600" dirty="0" smtClean="0"/>
          </a:p>
          <a:p>
            <a:r>
              <a:rPr lang="ja-JP" altLang="en-US" sz="3600" dirty="0" smtClean="0"/>
              <a:t>陸海軍航空機</a:t>
            </a:r>
            <a:r>
              <a:rPr lang="en-US" altLang="ja-JP" sz="3600" dirty="0" smtClean="0"/>
              <a:t>1,827</a:t>
            </a:r>
            <a:r>
              <a:rPr lang="ja-JP" altLang="en-US" sz="3600" dirty="0" smtClean="0"/>
              <a:t>機損失</a:t>
            </a:r>
            <a:endParaRPr lang="en-US" altLang="ja-JP" sz="3600" dirty="0" smtClean="0"/>
          </a:p>
          <a:p>
            <a:r>
              <a:rPr lang="ja-JP" altLang="en-US" sz="3600" dirty="0" smtClean="0"/>
              <a:t>戦死</a:t>
            </a:r>
            <a:r>
              <a:rPr lang="en-US" altLang="ja-JP" sz="3600" dirty="0" smtClean="0"/>
              <a:t>3,067</a:t>
            </a:r>
            <a:r>
              <a:rPr lang="ja-JP" altLang="en-US" sz="3600" dirty="0" smtClean="0"/>
              <a:t>名　　　　　　　　　　　　　</a:t>
            </a:r>
            <a:endParaRPr lang="en-US" altLang="ja-JP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4860032" y="228704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■アメリカ軍</a:t>
            </a:r>
            <a:endParaRPr lang="en-US" altLang="ja-JP" sz="3600" dirty="0"/>
          </a:p>
          <a:p>
            <a:r>
              <a:rPr lang="ja-JP" altLang="en-US" sz="3600" dirty="0" smtClean="0"/>
              <a:t>駆逐艦など</a:t>
            </a:r>
            <a:r>
              <a:rPr lang="en-US" altLang="ja-JP" sz="3600" dirty="0" smtClean="0"/>
              <a:t>36</a:t>
            </a:r>
            <a:r>
              <a:rPr lang="ja-JP" altLang="en-US" sz="3600" dirty="0" smtClean="0"/>
              <a:t>隻沈没</a:t>
            </a:r>
            <a:endParaRPr lang="en-US" altLang="ja-JP" sz="3600" dirty="0" smtClean="0"/>
          </a:p>
          <a:p>
            <a:r>
              <a:rPr lang="ja-JP" altLang="en-US" sz="3600" dirty="0" smtClean="0"/>
              <a:t>損傷</a:t>
            </a:r>
            <a:r>
              <a:rPr lang="en-US" altLang="ja-JP" sz="3600" dirty="0" smtClean="0"/>
              <a:t>218</a:t>
            </a:r>
            <a:r>
              <a:rPr lang="ja-JP" altLang="en-US" sz="3600" dirty="0" smtClean="0"/>
              <a:t>隻</a:t>
            </a:r>
            <a:endParaRPr lang="en-US" altLang="ja-JP" sz="3600" dirty="0" smtClean="0"/>
          </a:p>
          <a:p>
            <a:r>
              <a:rPr lang="ja-JP" altLang="en-US" sz="3600" dirty="0" smtClean="0"/>
              <a:t>戦死</a:t>
            </a:r>
            <a:r>
              <a:rPr lang="en-US" altLang="ja-JP" sz="3600" dirty="0"/>
              <a:t>4,907</a:t>
            </a:r>
            <a:r>
              <a:rPr lang="ja-JP" altLang="en-US" sz="3600" dirty="0" smtClean="0"/>
              <a:t>名</a:t>
            </a:r>
            <a:endParaRPr lang="en-US" altLang="ja-JP" sz="3600" dirty="0" smtClean="0"/>
          </a:p>
          <a:p>
            <a:r>
              <a:rPr lang="ja-JP" altLang="en-US" sz="3600" dirty="0" smtClean="0"/>
              <a:t>戦傷</a:t>
            </a:r>
            <a:r>
              <a:rPr lang="en-US" altLang="ja-JP" sz="3600" dirty="0" smtClean="0"/>
              <a:t>4,824</a:t>
            </a:r>
            <a:r>
              <a:rPr lang="ja-JP" altLang="en-US" sz="3600" dirty="0" smtClean="0"/>
              <a:t>名　　　　　　　　　　　　　</a:t>
            </a:r>
            <a:endParaRPr lang="en-US" altLang="ja-JP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123728" y="599247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炎上するバンカーヒル</a:t>
            </a:r>
            <a:r>
              <a:rPr lang="ja-JP" altLang="en-US" sz="3600" dirty="0" smtClean="0"/>
              <a:t>　　　　　　　　　　　</a:t>
            </a:r>
            <a:endParaRPr lang="en-US" altLang="ja-JP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392438" cy="26434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47936" y="3293368"/>
            <a:ext cx="4104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※</a:t>
            </a:r>
            <a:r>
              <a:rPr lang="ja-JP" altLang="en-US" sz="2800" dirty="0" smtClean="0"/>
              <a:t>菊水六号作戦の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11</a:t>
            </a:r>
            <a:r>
              <a:rPr lang="ja-JP" altLang="en-US" sz="2800" dirty="0" smtClean="0"/>
              <a:t>日、</a:t>
            </a:r>
            <a:r>
              <a:rPr lang="en-US" altLang="ja-JP" sz="2800" dirty="0"/>
              <a:t> 2</a:t>
            </a:r>
            <a:r>
              <a:rPr lang="ja-JP" altLang="en-US" sz="2800" dirty="0"/>
              <a:t>機の特攻機の</a:t>
            </a:r>
            <a:r>
              <a:rPr lang="ja-JP" altLang="en-US" sz="2800" dirty="0" smtClean="0"/>
              <a:t>突入で空母バンカーヒル</a:t>
            </a:r>
            <a:r>
              <a:rPr lang="ja-JP" altLang="en-US" sz="2800" dirty="0"/>
              <a:t>が</a:t>
            </a:r>
            <a:r>
              <a:rPr lang="ja-JP" altLang="en-US" sz="2800" dirty="0" smtClean="0"/>
              <a:t>大破、</a:t>
            </a:r>
            <a:r>
              <a:rPr lang="zh-TW" altLang="en-US" sz="2800" dirty="0"/>
              <a:t>戦死者行方不明者</a:t>
            </a:r>
            <a:r>
              <a:rPr lang="en-US" altLang="zh-TW" sz="2800" dirty="0"/>
              <a:t>402</a:t>
            </a:r>
            <a:r>
              <a:rPr lang="zh-TW" altLang="en-US" sz="2800" dirty="0"/>
              <a:t>名、</a:t>
            </a:r>
            <a:r>
              <a:rPr lang="zh-TW" altLang="en-US" sz="2800" dirty="0" smtClean="0"/>
              <a:t>負傷者</a:t>
            </a:r>
            <a:r>
              <a:rPr lang="en-US" altLang="zh-TW" sz="2800" dirty="0" smtClean="0"/>
              <a:t>264</a:t>
            </a:r>
            <a:r>
              <a:rPr lang="zh-TW" altLang="en-US" sz="2800" dirty="0"/>
              <a:t>名</a:t>
            </a:r>
            <a:r>
              <a:rPr lang="ja-JP" altLang="en-US" sz="2800" dirty="0" smtClean="0"/>
              <a:t>　</a:t>
            </a:r>
            <a:r>
              <a:rPr lang="ja-JP" altLang="en-US" sz="3600" dirty="0" smtClean="0"/>
              <a:t>　　　　　　　　　　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9072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Words>219</Words>
  <Application>Microsoft Office PowerPoint</Application>
  <PresentationFormat>画面に合わせる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新細明體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玉名市役所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suenaga</dc:creator>
  <cp:lastModifiedBy>末永崇</cp:lastModifiedBy>
  <cp:revision>270</cp:revision>
  <cp:lastPrinted>2017-09-08T20:26:26Z</cp:lastPrinted>
  <dcterms:created xsi:type="dcterms:W3CDTF">2016-09-12T08:15:49Z</dcterms:created>
  <dcterms:modified xsi:type="dcterms:W3CDTF">2022-03-05T23:35:59Z</dcterms:modified>
</cp:coreProperties>
</file>